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28.jpg" ContentType="image/png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1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74" r:id="rId2"/>
  </p:sldMasterIdLst>
  <p:notesMasterIdLst>
    <p:notesMasterId r:id="rId66"/>
  </p:notesMasterIdLst>
  <p:handoutMasterIdLst>
    <p:handoutMasterId r:id="rId67"/>
  </p:handoutMasterIdLst>
  <p:sldIdLst>
    <p:sldId id="266" r:id="rId3"/>
    <p:sldId id="845" r:id="rId4"/>
    <p:sldId id="404" r:id="rId5"/>
    <p:sldId id="844" r:id="rId6"/>
    <p:sldId id="852" r:id="rId7"/>
    <p:sldId id="920" r:id="rId8"/>
    <p:sldId id="918" r:id="rId9"/>
    <p:sldId id="887" r:id="rId10"/>
    <p:sldId id="921" r:id="rId11"/>
    <p:sldId id="922" r:id="rId12"/>
    <p:sldId id="923" r:id="rId13"/>
    <p:sldId id="895" r:id="rId14"/>
    <p:sldId id="846" r:id="rId15"/>
    <p:sldId id="848" r:id="rId16"/>
    <p:sldId id="849" r:id="rId17"/>
    <p:sldId id="851" r:id="rId18"/>
    <p:sldId id="850" r:id="rId19"/>
    <p:sldId id="854" r:id="rId20"/>
    <p:sldId id="864" r:id="rId21"/>
    <p:sldId id="863" r:id="rId22"/>
    <p:sldId id="871" r:id="rId23"/>
    <p:sldId id="911" r:id="rId24"/>
    <p:sldId id="893" r:id="rId25"/>
    <p:sldId id="928" r:id="rId26"/>
    <p:sldId id="924" r:id="rId27"/>
    <p:sldId id="856" r:id="rId28"/>
    <p:sldId id="925" r:id="rId29"/>
    <p:sldId id="268" r:id="rId30"/>
    <p:sldId id="866" r:id="rId31"/>
    <p:sldId id="885" r:id="rId32"/>
    <p:sldId id="280" r:id="rId33"/>
    <p:sldId id="874" r:id="rId34"/>
    <p:sldId id="883" r:id="rId35"/>
    <p:sldId id="282" r:id="rId36"/>
    <p:sldId id="909" r:id="rId37"/>
    <p:sldId id="936" r:id="rId38"/>
    <p:sldId id="873" r:id="rId39"/>
    <p:sldId id="931" r:id="rId40"/>
    <p:sldId id="937" r:id="rId41"/>
    <p:sldId id="916" r:id="rId42"/>
    <p:sldId id="935" r:id="rId43"/>
    <p:sldId id="888" r:id="rId44"/>
    <p:sldId id="912" r:id="rId45"/>
    <p:sldId id="256" r:id="rId46"/>
    <p:sldId id="892" r:id="rId47"/>
    <p:sldId id="927" r:id="rId48"/>
    <p:sldId id="858" r:id="rId49"/>
    <p:sldId id="897" r:id="rId50"/>
    <p:sldId id="898" r:id="rId51"/>
    <p:sldId id="901" r:id="rId52"/>
    <p:sldId id="913" r:id="rId53"/>
    <p:sldId id="917" r:id="rId54"/>
    <p:sldId id="934" r:id="rId55"/>
    <p:sldId id="902" r:id="rId56"/>
    <p:sldId id="904" r:id="rId57"/>
    <p:sldId id="926" r:id="rId58"/>
    <p:sldId id="906" r:id="rId59"/>
    <p:sldId id="905" r:id="rId60"/>
    <p:sldId id="899" r:id="rId61"/>
    <p:sldId id="585" r:id="rId62"/>
    <p:sldId id="4465" r:id="rId63"/>
    <p:sldId id="933" r:id="rId64"/>
    <p:sldId id="938" r:id="rId65"/>
  </p:sldIdLst>
  <p:sldSz cx="12192000" cy="6858000"/>
  <p:notesSz cx="6794500" cy="9931400"/>
  <p:custShowLst>
    <p:custShow name="Custom Show 1" id="0">
      <p:sldLst/>
    </p:custShow>
  </p:custShow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>
          <p15:clr>
            <a:srgbClr val="A4A3A4"/>
          </p15:clr>
        </p15:guide>
        <p15:guide id="2" pos="2229">
          <p15:clr>
            <a:srgbClr val="A4A3A4"/>
          </p15:clr>
        </p15:guide>
        <p15:guide id="3" orient="horz" pos="3128">
          <p15:clr>
            <a:srgbClr val="A4A3A4"/>
          </p15:clr>
        </p15:guide>
        <p15:guide id="4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6F6F6"/>
    <a:srgbClr val="00690B"/>
    <a:srgbClr val="0014C8"/>
    <a:srgbClr val="00C800"/>
    <a:srgbClr val="CF2222"/>
    <a:srgbClr val="0000FE"/>
    <a:srgbClr val="C20013"/>
    <a:srgbClr val="068012"/>
    <a:srgbClr val="00C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1459" autoAdjust="0"/>
  </p:normalViewPr>
  <p:slideViewPr>
    <p:cSldViewPr>
      <p:cViewPr varScale="1">
        <p:scale>
          <a:sx n="44" d="100"/>
          <a:sy n="44" d="100"/>
        </p:scale>
        <p:origin x="1527" y="15"/>
      </p:cViewPr>
      <p:guideLst>
        <p:guide orient="horz" pos="2160"/>
        <p:guide pos="3840"/>
        <p:guide pos="728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08" y="-102"/>
      </p:cViewPr>
      <p:guideLst>
        <p:guide orient="horz" pos="2949"/>
        <p:guide pos="2229"/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388" y="0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38C7D-D1D6-4695-A941-B94F2FD56A04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2978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388" y="9432978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5B169-B875-4FCC-BB5D-4C048971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90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496" y="9433830"/>
            <a:ext cx="2944486" cy="4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30" tIns="44115" rIns="88230" bIns="441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CE286A8-3F19-403E-9C50-D60B6B3170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79755" y="5003086"/>
            <a:ext cx="5434990" cy="4468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 idx="2"/>
          </p:nvPr>
        </p:nvSpPr>
        <p:spPr>
          <a:xfrm>
            <a:off x="-922338" y="285750"/>
            <a:ext cx="8647113" cy="486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650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389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0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32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98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306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02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762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38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122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55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547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068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70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355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04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595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745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2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578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371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72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2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014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209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863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249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4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229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730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ZA" dirty="0">
                <a:solidFill>
                  <a:schemeClr val="bg1"/>
                </a:solidFill>
              </a:rPr>
              <a:t>https://anvaka.github.io/pm/#/galaxy/word2vec-wiki?cx=-4651&amp;cy=4492&amp;cz=-1988&amp;lx=-0.0915&amp;ly=-0.9746&amp;lz=-0.2030&amp;lw=0.0237&amp;ml=300&amp;s=1.75&amp;l=1&amp;v=d50_clean_small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157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333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498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97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183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94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060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382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365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771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588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76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1638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7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9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5640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2763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6257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7950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8275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7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989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8158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5264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938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00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588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925C0-E468-4BB5-A850-97712154DCE7}" type="slidenum">
              <a:rPr lang="en-ZA" smtClean="0"/>
              <a:t>60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23060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6168688" y="8304213"/>
            <a:ext cx="39887526" cy="224377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1896569">
              <a:defRPr/>
            </a:pPr>
            <a:fld id="{C71D549F-8022-4AE4-8B8D-5F6EA48A2C7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1896569">
                <a:defRPr/>
              </a:pPr>
              <a:t>61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89419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107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39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127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38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5A38-32C3-C448-921B-C2E0F9C7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7712B-B23D-FD4A-AFCE-601B4E692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905C5-80F4-6A4A-8401-FE43189CB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C494D-D29B-9D4A-BC8F-7170B4E5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042B7-7F31-3247-97CE-3D6239C3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5291-6A21-F34F-B2F5-E8935A67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8DDB3-CB26-5345-ACCA-1FAF911B7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47D8C-3872-FB4E-9933-1C099A54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C0BF4-7F13-DD4F-8138-7C139986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6FD4E-A4D7-0F44-8FCC-5B5ADB1F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1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F7D56-222C-644E-92E1-95F8E7783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4D36-0F34-B443-8657-F419ECE76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6986-005B-4D45-95AF-A262DDE6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3FA48-3083-D84C-91A6-6FF47114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B96EE-2554-1A48-BC10-B9FB956F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31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66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677108"/>
          </a:xfrm>
        </p:spPr>
        <p:txBody>
          <a:bodyPr/>
          <a:lstStyle/>
          <a:p>
            <a:endParaRPr lang="en-ZA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308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B41C6CC0-5A24-4909-9C11-44ED26C8DB4E}" type="datetimeFigureOut">
              <a:rPr lang="en-US" smtClean="0"/>
              <a:pPr/>
              <a:t>9/17/2019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276999"/>
          </a:xfrm>
          <a:prstGeom prst="rect">
            <a:avLst/>
          </a:prstGeom>
        </p:spPr>
        <p:txBody>
          <a:bodyPr/>
          <a:lstStyle/>
          <a:p>
            <a:fld id="{7CBF4A52-035F-4B84-B86B-B742A0B8793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18B280-221C-40A7-9807-B90A7CADD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48975" y="549275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6870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1344" y="-11355"/>
            <a:ext cx="8778747" cy="8480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1344" y="980728"/>
            <a:ext cx="11809311" cy="53285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0" indent="0">
              <a:lnSpc>
                <a:spcPct val="100000"/>
              </a:lnSpc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Main topic 1: size 40pt</a:t>
            </a:r>
          </a:p>
          <a:p>
            <a:pPr lvl="1"/>
            <a:r>
              <a:rPr lang="en-US" dirty="0"/>
              <a:t>Size 32pt for the subtopics </a:t>
            </a:r>
          </a:p>
          <a:p>
            <a:pPr lvl="2"/>
            <a:r>
              <a:rPr lang="en-US" dirty="0"/>
              <a:t>Size 28 for the subtext</a:t>
            </a:r>
          </a:p>
        </p:txBody>
      </p:sp>
    </p:spTree>
    <p:extLst>
      <p:ext uri="{BB962C8B-B14F-4D97-AF65-F5344CB8AC3E}">
        <p14:creationId xmlns:p14="http://schemas.microsoft.com/office/powerpoint/2010/main" val="176391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913795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1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5754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0F3C-8014-B349-93E6-D8103B7C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46940-222D-B340-8197-10854CAF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4EAE-27EB-2340-8726-96E73CCB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A42E-E4A9-3D46-A060-0033674D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0B9CD-AA15-424A-B9A3-C9DAF5B59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151F-38DD-254A-B1C5-0827D626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04BE9-FB67-FF48-B186-F40DF2964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30224-6E69-AA42-AF35-2B94A1FE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A6BCA-7565-6B47-BB4F-0BC54725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592BC-2BE9-6C47-A615-3C0A4EAC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4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D07E-9978-A845-AFFF-70480D9A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8209-5C4B-9C4C-A018-DAE3909B5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30A28-909C-7743-86C5-6EA5D1894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42DEA-3F01-F541-A270-2C17D7892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5CF25-3C01-2B46-B263-B0D6B777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2BFDC-BEE7-DB42-8D0C-A926D605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7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78CD-79A9-B74E-842B-1292D5C4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0F316-1717-8948-BDD9-358D2EB96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253AF-777F-AA43-9CD3-C5EDDD0B6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E1CD4-0203-9C49-8C35-86075885A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25C2B-9B4B-CC44-95E1-79C822859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0BC553-FAE4-834A-800A-5D820FD5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C4A8B-85DC-BD42-8E75-6597209E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D0477F-354F-C145-A488-844B38D2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4923-49EA-C14E-AB13-6A393FB4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A4239-1182-1443-ABE4-0E8AB682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C2FFB-6D5A-454A-AE09-62C4B585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EBCC5-F656-C248-BD61-356CB17B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F991C-4006-4742-9120-DFE054B4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8895E-0C59-9645-9037-CB5AB857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7FC9B-0DEA-1942-A6BD-F60A5386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1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6AE8-5D90-5F47-BB98-146FB37A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78CCC-5909-9748-BDFA-47FD012EF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6A285-7F17-8746-AD00-2A62D3C36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23B94-6B7C-164B-9B44-84A02D04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542DF-D6CC-D148-8BEB-CBBC7BF7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3B004-4949-9444-B211-BB99BC3C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2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F017-9C9E-DA4D-A3F7-38AE11B3F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B620F-147A-AD43-B558-FC7DC0821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E41D2-B298-864D-BEB3-CA1F70CEA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F5F49-B307-4648-BA93-77828B24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21259-B486-D245-BDDB-B0CBD085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86CFB-56F5-E942-AA72-3BD6842D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3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5D7CB-FD60-834F-92DD-350FCA51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DF44C-BECB-4A4C-A43C-5D142D204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E542C-3324-7743-8D5C-B2B93E5D1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10DF-9B18-1044-813A-214831DC1101}" type="datetimeFigureOut">
              <a:rPr lang="en-US" smtClean="0"/>
              <a:t>9/17/2019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82C50-9717-094B-A111-0B25AA13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53457-89DF-1C44-B38D-7543BF941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91" r:id="rId12"/>
    <p:sldLayoutId id="2147484092" r:id="rId13"/>
    <p:sldLayoutId id="2147484093" r:id="rId14"/>
    <p:sldLayoutId id="214748409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hyperlink" Target="https://github.com/anvaka/word2vec-graph" TargetMode="Externa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lstm.seas.harvard.edu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png"/><Relationship Id="rId5" Type="http://schemas.openxmlformats.org/officeDocument/2006/relationships/hyperlink" Target="http://lstm.seas.harvard.edu/" TargetMode="Externa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deepmoji.mit.edu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5" Type="http://schemas.openxmlformats.org/officeDocument/2006/relationships/hyperlink" Target="https://www.youtube.com/watch?v=koAhcSTn-uU" TargetMode="External"/><Relationship Id="rId4" Type="http://schemas.openxmlformats.org/officeDocument/2006/relationships/image" Target="../media/image5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3BBCA0-65B6-4705-98EB-E6EE209A11A8}"/>
              </a:ext>
            </a:extLst>
          </p:cNvPr>
          <p:cNvSpPr/>
          <p:nvPr/>
        </p:nvSpPr>
        <p:spPr>
          <a:xfrm>
            <a:off x="0" y="6036402"/>
            <a:ext cx="3159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ZA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rorypreddy</a:t>
            </a:r>
            <a:endParaRPr lang="en-ZA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D44331F9-C152-40F2-849F-801AE3516D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18672" y="6381328"/>
            <a:ext cx="1854342" cy="394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8CFAD-CC52-4A8A-A707-9F8CF727AA9D}"/>
              </a:ext>
            </a:extLst>
          </p:cNvPr>
          <p:cNvSpPr/>
          <p:nvPr/>
        </p:nvSpPr>
        <p:spPr>
          <a:xfrm>
            <a:off x="3459328" y="6013415"/>
            <a:ext cx="5461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/>
              <a:t>https://aka.ms/sarcasm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28540-A4A2-4F06-AE7E-8257F81DA674}"/>
              </a:ext>
            </a:extLst>
          </p:cNvPr>
          <p:cNvSpPr/>
          <p:nvPr/>
        </p:nvSpPr>
        <p:spPr>
          <a:xfrm>
            <a:off x="2207568" y="483603"/>
            <a:ext cx="7776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Sarcasm-as-a-Service</a:t>
            </a:r>
            <a:endParaRPr lang="en-ZA"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09597-6FFD-4BE5-ABA2-A77EA8D80D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10101" r="10259" b="9050"/>
          <a:stretch/>
        </p:blipFill>
        <p:spPr>
          <a:xfrm>
            <a:off x="3575720" y="1463473"/>
            <a:ext cx="4597656" cy="46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5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30BAD-278D-4777-8CB1-23B0D5A4E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0" y="548680"/>
            <a:ext cx="12097670" cy="58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9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ZA" dirty="0"/>
              <a:t>NLP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Machine learning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3327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2276872"/>
            <a:ext cx="11809311" cy="4445291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The Text Analytics API is a cloud-based service that provides advanced natural language processing over raw text, and includes three main functions: sentiment analysis, key phrase extraction, and language detection. 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11A12819-E5A7-49BD-BEBE-28ADB0CE3B9E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54419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5" y="980728"/>
            <a:ext cx="1872208" cy="576064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ZA" sz="4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Entities</a:t>
            </a:r>
            <a:endParaRPr lang="en-ZA" sz="40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F2DF0840-615E-48D3-AB87-F506273E1FD3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NLP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C9A9A4-3B9B-4C65-A272-C59203FD103F}"/>
              </a:ext>
            </a:extLst>
          </p:cNvPr>
          <p:cNvSpPr txBox="1">
            <a:spLocks/>
          </p:cNvSpPr>
          <p:nvPr/>
        </p:nvSpPr>
        <p:spPr>
          <a:xfrm>
            <a:off x="191344" y="2276872"/>
            <a:ext cx="11809311" cy="4445291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Text Analytics API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cloud-based service that provides advanced natural language processing over raw text, and includes three main functions: sentiment analysis, key phrase extraction, and language detection. </a:t>
            </a:r>
          </a:p>
        </p:txBody>
      </p:sp>
    </p:spTree>
    <p:extLst>
      <p:ext uri="{BB962C8B-B14F-4D97-AF65-F5344CB8AC3E}">
        <p14:creationId xmlns:p14="http://schemas.microsoft.com/office/powerpoint/2010/main" val="97660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5" y="980728"/>
            <a:ext cx="3240360" cy="848067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ZA" sz="4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Key phrases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CAC35C08-5536-4A14-B165-905060B7131E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NLP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4EE303A-5E7E-4B7B-87AE-4BD374B59348}"/>
              </a:ext>
            </a:extLst>
          </p:cNvPr>
          <p:cNvSpPr txBox="1">
            <a:spLocks/>
          </p:cNvSpPr>
          <p:nvPr/>
        </p:nvSpPr>
        <p:spPr>
          <a:xfrm>
            <a:off x="191344" y="2276872"/>
            <a:ext cx="11809311" cy="4445291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Text Analytics API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cloud-based service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advanced natural language processing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raw text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 three 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main functions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sentiment analysis, key phrase extraction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language detection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447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6A4AF-0361-4FF9-9D07-D3AA409B4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073399"/>
            <a:ext cx="4667250" cy="31432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6201792-1812-4C70-86C3-6CB30C19BF35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608611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96F1D-055D-4E4D-B053-E017CCA81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02" y="2242888"/>
            <a:ext cx="3743928" cy="292494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BE05C16-D417-45BE-B43A-2E4790797DC9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57943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4000" b="1" dirty="0"/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99041599-B0F9-4FAF-B717-C219C5718CCE}"/>
              </a:ext>
            </a:extLst>
          </p:cNvPr>
          <p:cNvSpPr/>
          <p:nvPr/>
        </p:nvSpPr>
        <p:spPr>
          <a:xfrm>
            <a:off x="4583832" y="2479993"/>
            <a:ext cx="2736304" cy="2448272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7AADDD-7190-44EC-A663-8FAD4E413ACF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121253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5F1BD0-C2A2-40CB-A28B-70F5B1685CDD}"/>
              </a:ext>
            </a:extLst>
          </p:cNvPr>
          <p:cNvSpPr/>
          <p:nvPr/>
        </p:nvSpPr>
        <p:spPr>
          <a:xfrm>
            <a:off x="335360" y="1262160"/>
            <a:ext cx="90716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000" b="1" strike="sngStrike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as a service (</a:t>
            </a:r>
            <a:r>
              <a:rPr lang="en-ZA" sz="4000" b="1" strike="sngStrik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MLaaS</a:t>
            </a:r>
            <a:r>
              <a:rPr lang="en-ZA" sz="4000" b="1" strike="sngStrike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en-ZA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ZA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Manually</a:t>
            </a:r>
          </a:p>
          <a:p>
            <a:endParaRPr lang="en-ZA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ZA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9F36BF-0511-4841-A6C3-04013784E9A9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Calculating</a:t>
            </a:r>
            <a:r>
              <a:rPr lang="en-ZA" dirty="0"/>
              <a:t> </a:t>
            </a:r>
            <a:r>
              <a:rPr lang="en-ZA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315122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94174-764C-4784-A819-CA62887D1A7C}"/>
              </a:ext>
            </a:extLst>
          </p:cNvPr>
          <p:cNvGrpSpPr/>
          <p:nvPr/>
        </p:nvGrpSpPr>
        <p:grpSpPr>
          <a:xfrm>
            <a:off x="911424" y="1700808"/>
            <a:ext cx="8648118" cy="4868171"/>
            <a:chOff x="1127448" y="1098940"/>
            <a:chExt cx="8648118" cy="4868171"/>
          </a:xfrm>
        </p:grpSpPr>
        <p:sp>
          <p:nvSpPr>
            <p:cNvPr id="16" name="Symbol zastępczy zawartości 2"/>
            <p:cNvSpPr txBox="1">
              <a:spLocks/>
            </p:cNvSpPr>
            <p:nvPr/>
          </p:nvSpPr>
          <p:spPr>
            <a:xfrm>
              <a:off x="1545966" y="1441148"/>
              <a:ext cx="8229600" cy="45259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ZA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AF7DCE-BC7E-4DFE-859E-B876E08A77D2}"/>
                </a:ext>
              </a:extLst>
            </p:cNvPr>
            <p:cNvGrpSpPr/>
            <p:nvPr/>
          </p:nvGrpSpPr>
          <p:grpSpPr>
            <a:xfrm>
              <a:off x="1127448" y="1098940"/>
              <a:ext cx="8016552" cy="3780532"/>
              <a:chOff x="1127448" y="1098940"/>
              <a:chExt cx="8016552" cy="3780532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7E8CF7-AD79-4E9F-8BDC-E762839D1CBE}"/>
                  </a:ext>
                </a:extLst>
              </p:cNvPr>
              <p:cNvSpPr/>
              <p:nvPr/>
            </p:nvSpPr>
            <p:spPr>
              <a:xfrm>
                <a:off x="1127448" y="1098940"/>
                <a:ext cx="8016552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ZA" sz="900" dirty="0">
                  <a:solidFill>
                    <a:srgbClr val="0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ZA" sz="9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My legs ache.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You are the coolest.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 hate Paul but encourage him.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C646772-2129-4081-9CF6-C4F514FC8905}"/>
                  </a:ext>
                </a:extLst>
              </p:cNvPr>
              <p:cNvSpPr/>
              <p:nvPr/>
            </p:nvSpPr>
            <p:spPr>
              <a:xfrm>
                <a:off x="3116475" y="1176560"/>
                <a:ext cx="1440160" cy="1262160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0D0B47-E7F8-44AD-B787-E4C18E13F7B6}"/>
                  </a:ext>
                </a:extLst>
              </p:cNvPr>
              <p:cNvSpPr/>
              <p:nvPr/>
            </p:nvSpPr>
            <p:spPr>
              <a:xfrm>
                <a:off x="3917218" y="2368718"/>
                <a:ext cx="1944216" cy="126216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F12F1D8-9118-4E06-98D7-65CFA407D41C}"/>
                  </a:ext>
                </a:extLst>
              </p:cNvPr>
              <p:cNvSpPr/>
              <p:nvPr/>
            </p:nvSpPr>
            <p:spPr>
              <a:xfrm>
                <a:off x="4606602" y="3617312"/>
                <a:ext cx="2430809" cy="126216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2FCC579-038C-41C0-9436-66C83F69E412}"/>
                  </a:ext>
                </a:extLst>
              </p:cNvPr>
              <p:cNvSpPr/>
              <p:nvPr/>
            </p:nvSpPr>
            <p:spPr>
              <a:xfrm>
                <a:off x="1583738" y="3600443"/>
                <a:ext cx="1241098" cy="1262160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CA0B41-A424-4C92-889E-D34EC11C0E52}"/>
              </a:ext>
            </a:extLst>
          </p:cNvPr>
          <p:cNvSpPr txBox="1"/>
          <p:nvPr/>
        </p:nvSpPr>
        <p:spPr>
          <a:xfrm>
            <a:off x="3909685" y="1300168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D2D4-8A33-48F2-93F4-6D3FD234D0F8}"/>
              </a:ext>
            </a:extLst>
          </p:cNvPr>
          <p:cNvSpPr txBox="1"/>
          <p:nvPr/>
        </p:nvSpPr>
        <p:spPr>
          <a:xfrm>
            <a:off x="5062883" y="246151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C6ED9-43F3-4F21-91E7-A5214A341097}"/>
              </a:ext>
            </a:extLst>
          </p:cNvPr>
          <p:cNvSpPr txBox="1"/>
          <p:nvPr/>
        </p:nvSpPr>
        <p:spPr>
          <a:xfrm>
            <a:off x="1838443" y="554522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917B5D-F12D-453B-8724-642F96E2C814}"/>
              </a:ext>
            </a:extLst>
          </p:cNvPr>
          <p:cNvSpPr txBox="1"/>
          <p:nvPr/>
        </p:nvSpPr>
        <p:spPr>
          <a:xfrm>
            <a:off x="5663650" y="553777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2</a:t>
            </a: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940AFA58-208C-414D-A876-AD2F3A98A01E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Manually</a:t>
            </a:r>
          </a:p>
        </p:txBody>
      </p:sp>
    </p:spTree>
    <p:extLst>
      <p:ext uri="{BB962C8B-B14F-4D97-AF65-F5344CB8AC3E}">
        <p14:creationId xmlns:p14="http://schemas.microsoft.com/office/powerpoint/2010/main" val="263716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703512" y="5183222"/>
            <a:ext cx="8229600" cy="110704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related to </a:t>
            </a:r>
            <a:r>
              <a:rPr lang="en-ZA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Tyrion Lannister</a:t>
            </a:r>
          </a:p>
          <a:p>
            <a:r>
              <a:rPr lang="en-ZA" dirty="0">
                <a:latin typeface="Segoe UI Light" panose="020B0502040204020203" pitchFamily="34" charset="0"/>
                <a:cs typeface="Segoe UI Light" panose="020B0502040204020203" pitchFamily="34" charset="0"/>
              </a:rPr>
              <a:t>Don’t do </a:t>
            </a:r>
            <a:r>
              <a:rPr lang="en-ZA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kids</a:t>
            </a:r>
            <a:r>
              <a:rPr lang="en-ZA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parties</a:t>
            </a:r>
          </a:p>
          <a:p>
            <a:pPr marL="0" indent="0">
              <a:buNone/>
            </a:pPr>
            <a:endParaRPr lang="en-Z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Z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Z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6D572F-E008-47AC-9317-271E5C080C21}"/>
              </a:ext>
            </a:extLst>
          </p:cNvPr>
          <p:cNvSpPr/>
          <p:nvPr/>
        </p:nvSpPr>
        <p:spPr>
          <a:xfrm>
            <a:off x="9557095" y="6056109"/>
            <a:ext cx="2410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ZA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rorypreddy</a:t>
            </a:r>
            <a:endParaRPr lang="en-ZA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9CD98-042B-4AF5-9B0C-B327C9898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10" y="1412776"/>
            <a:ext cx="2832911" cy="361983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810E55EF-F4DD-47D4-A621-8CE86970CB06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Meet</a:t>
            </a:r>
            <a:r>
              <a:rPr lang="en-ZA" dirty="0"/>
              <a:t> </a:t>
            </a:r>
            <a:r>
              <a:rPr lang="en-ZA" b="1" dirty="0"/>
              <a:t>Rory</a:t>
            </a:r>
          </a:p>
        </p:txBody>
      </p:sp>
    </p:spTree>
    <p:extLst>
      <p:ext uri="{BB962C8B-B14F-4D97-AF65-F5344CB8AC3E}">
        <p14:creationId xmlns:p14="http://schemas.microsoft.com/office/powerpoint/2010/main" val="14136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94174-764C-4784-A819-CA62887D1A7C}"/>
              </a:ext>
            </a:extLst>
          </p:cNvPr>
          <p:cNvGrpSpPr/>
          <p:nvPr/>
        </p:nvGrpSpPr>
        <p:grpSpPr>
          <a:xfrm>
            <a:off x="911424" y="1700808"/>
            <a:ext cx="8648118" cy="4868171"/>
            <a:chOff x="1127448" y="1098940"/>
            <a:chExt cx="8648118" cy="4868171"/>
          </a:xfrm>
        </p:grpSpPr>
        <p:sp>
          <p:nvSpPr>
            <p:cNvPr id="16" name="Symbol zastępczy zawartości 2"/>
            <p:cNvSpPr txBox="1">
              <a:spLocks/>
            </p:cNvSpPr>
            <p:nvPr/>
          </p:nvSpPr>
          <p:spPr>
            <a:xfrm>
              <a:off x="1545966" y="1441148"/>
              <a:ext cx="8229600" cy="45259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ZA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AF7DCE-BC7E-4DFE-859E-B876E08A77D2}"/>
                </a:ext>
              </a:extLst>
            </p:cNvPr>
            <p:cNvGrpSpPr/>
            <p:nvPr/>
          </p:nvGrpSpPr>
          <p:grpSpPr>
            <a:xfrm>
              <a:off x="1127448" y="1098940"/>
              <a:ext cx="8016552" cy="3724096"/>
              <a:chOff x="1127448" y="1098940"/>
              <a:chExt cx="8016552" cy="372409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7E8CF7-AD79-4E9F-8BDC-E762839D1CBE}"/>
                  </a:ext>
                </a:extLst>
              </p:cNvPr>
              <p:cNvSpPr/>
              <p:nvPr/>
            </p:nvSpPr>
            <p:spPr>
              <a:xfrm>
                <a:off x="1127448" y="1098940"/>
                <a:ext cx="8016552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ZA" sz="900" dirty="0">
                  <a:solidFill>
                    <a:srgbClr val="0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ZA" sz="9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 am Extremely impressed.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You are the coolest!!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 h8 me? </a:t>
                </a: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</a:t>
                </a: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C646772-2129-4081-9CF6-C4F514FC8905}"/>
                  </a:ext>
                </a:extLst>
              </p:cNvPr>
              <p:cNvSpPr/>
              <p:nvPr/>
            </p:nvSpPr>
            <p:spPr>
              <a:xfrm>
                <a:off x="2461040" y="1175129"/>
                <a:ext cx="2307686" cy="117758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0D0B47-E7F8-44AD-B787-E4C18E13F7B6}"/>
                  </a:ext>
                </a:extLst>
              </p:cNvPr>
              <p:cNvSpPr/>
              <p:nvPr/>
            </p:nvSpPr>
            <p:spPr>
              <a:xfrm>
                <a:off x="3953524" y="2278951"/>
                <a:ext cx="2232248" cy="145199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CA0B41-A424-4C92-889E-D34EC11C0E52}"/>
              </a:ext>
            </a:extLst>
          </p:cNvPr>
          <p:cNvSpPr txBox="1"/>
          <p:nvPr/>
        </p:nvSpPr>
        <p:spPr>
          <a:xfrm>
            <a:off x="4592464" y="152789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D2D4-8A33-48F2-93F4-6D3FD234D0F8}"/>
              </a:ext>
            </a:extLst>
          </p:cNvPr>
          <p:cNvSpPr txBox="1"/>
          <p:nvPr/>
        </p:nvSpPr>
        <p:spPr>
          <a:xfrm>
            <a:off x="6055143" y="280962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6E3DE0-CF0C-4AAA-9114-3DA6D471A888}"/>
              </a:ext>
            </a:extLst>
          </p:cNvPr>
          <p:cNvSpPr/>
          <p:nvPr/>
        </p:nvSpPr>
        <p:spPr>
          <a:xfrm>
            <a:off x="3217959" y="4344575"/>
            <a:ext cx="852500" cy="89118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BEDC8-0580-412C-A18B-95F72BF853E6}"/>
              </a:ext>
            </a:extLst>
          </p:cNvPr>
          <p:cNvSpPr txBox="1"/>
          <p:nvPr/>
        </p:nvSpPr>
        <p:spPr>
          <a:xfrm>
            <a:off x="4279718" y="4266948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-2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59F6C4C-864E-44A1-92FF-8459A08B4F47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Manually</a:t>
            </a:r>
          </a:p>
        </p:txBody>
      </p:sp>
    </p:spTree>
    <p:extLst>
      <p:ext uri="{BB962C8B-B14F-4D97-AF65-F5344CB8AC3E}">
        <p14:creationId xmlns:p14="http://schemas.microsoft.com/office/powerpoint/2010/main" val="733587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263FFF-691B-43B4-8A57-22A3B0C35A38}"/>
              </a:ext>
            </a:extLst>
          </p:cNvPr>
          <p:cNvSpPr/>
          <p:nvPr/>
        </p:nvSpPr>
        <p:spPr>
          <a:xfrm>
            <a:off x="3131868" y="6465644"/>
            <a:ext cx="505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/>
              <a:t>https://nlp.stanford.edu/sentiment/treebank.html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1D502-A142-4CF8-964C-17E80C05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22741" r="10429" b="6385"/>
          <a:stretch/>
        </p:blipFill>
        <p:spPr>
          <a:xfrm>
            <a:off x="0" y="188640"/>
            <a:ext cx="12138395" cy="60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NLP</a:t>
            </a:r>
          </a:p>
          <a:p>
            <a:r>
              <a:rPr lang="en-ZA" dirty="0"/>
              <a:t>Machine learning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  <a:endParaRPr lang="en-ZA" dirty="0"/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17051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B66A7-EA09-47B2-9118-6CC0441E8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74707"/>
            <a:ext cx="6840760" cy="67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19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E997F-14FF-4304-B3DA-F0166F6BF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81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90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DF7F9-AEB5-4D88-B37E-DCF79A41F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"/>
            <a:ext cx="12192000" cy="68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78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78EC2D-0AA9-4652-827D-A2FE0D7FF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34" y="1039953"/>
            <a:ext cx="7223190" cy="492715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149CBED-8F1F-4D1F-94F1-3296A6E628F6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Machine </a:t>
            </a:r>
            <a:r>
              <a:rPr lang="en-ZA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148071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1DD5B-58A0-4242-B7FA-AF4208D243D5}"/>
              </a:ext>
            </a:extLst>
          </p:cNvPr>
          <p:cNvSpPr/>
          <p:nvPr/>
        </p:nvSpPr>
        <p:spPr>
          <a:xfrm>
            <a:off x="1279045" y="1500229"/>
            <a:ext cx="2202435" cy="37846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Labelled observations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1C7FA-A1A8-4337-905B-F7270665A81B}"/>
              </a:ext>
            </a:extLst>
          </p:cNvPr>
          <p:cNvSpPr/>
          <p:nvPr/>
        </p:nvSpPr>
        <p:spPr>
          <a:xfrm>
            <a:off x="4323585" y="1343737"/>
            <a:ext cx="2202435" cy="22590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Training 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E5737-1196-4B47-8454-348E782B445B}"/>
              </a:ext>
            </a:extLst>
          </p:cNvPr>
          <p:cNvSpPr/>
          <p:nvPr/>
        </p:nvSpPr>
        <p:spPr>
          <a:xfrm>
            <a:off x="4323585" y="4023311"/>
            <a:ext cx="2202435" cy="12778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/>
              <a:t>Test 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05901-C511-4FE9-80E1-FB829D70FBBD}"/>
              </a:ext>
            </a:extLst>
          </p:cNvPr>
          <p:cNvSpPr/>
          <p:nvPr/>
        </p:nvSpPr>
        <p:spPr>
          <a:xfrm>
            <a:off x="7521208" y="1834336"/>
            <a:ext cx="2202435" cy="12778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Machine learner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3762E-9251-4160-BA62-5509C92E4218}"/>
              </a:ext>
            </a:extLst>
          </p:cNvPr>
          <p:cNvSpPr/>
          <p:nvPr/>
        </p:nvSpPr>
        <p:spPr>
          <a:xfrm>
            <a:off x="7810846" y="4190404"/>
            <a:ext cx="1659872" cy="9436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dirty="0"/>
              <a:t>Prediction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EA087-692D-4C7B-A754-D125BC3E0F5F}"/>
              </a:ext>
            </a:extLst>
          </p:cNvPr>
          <p:cNvSpPr/>
          <p:nvPr/>
        </p:nvSpPr>
        <p:spPr>
          <a:xfrm>
            <a:off x="10253599" y="4342777"/>
            <a:ext cx="1101217" cy="6389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stats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32F7F-4F25-498B-A49F-C9469F77DC73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3481480" y="2473267"/>
            <a:ext cx="842106" cy="919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55C0B4-371A-4A40-A24F-4D0BCFAD1CDF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3481480" y="3392541"/>
            <a:ext cx="842106" cy="1269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6B5D6E-9F3B-4A99-8748-D93D38046014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6526020" y="2473267"/>
            <a:ext cx="9951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7EB374-AA4D-4C14-BF68-6EA93969716B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526020" y="4662242"/>
            <a:ext cx="12848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A3D732-0263-418E-A31F-5EF759E8E3E0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9470718" y="4662242"/>
            <a:ext cx="7828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FC1738-9E27-4145-AA61-97204B5DF8E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8622425" y="3112198"/>
            <a:ext cx="18357" cy="1078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AFAAC7-E194-4A57-8B84-DE2DD3B16B62}"/>
              </a:ext>
            </a:extLst>
          </p:cNvPr>
          <p:cNvSpPr/>
          <p:nvPr/>
        </p:nvSpPr>
        <p:spPr>
          <a:xfrm>
            <a:off x="7514413" y="3848527"/>
            <a:ext cx="4388140" cy="166573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C66D46-5261-4200-96F7-ED4DB59A2C29}"/>
              </a:ext>
            </a:extLst>
          </p:cNvPr>
          <p:cNvCxnSpPr>
            <a:cxnSpLocks/>
          </p:cNvCxnSpPr>
          <p:nvPr/>
        </p:nvCxnSpPr>
        <p:spPr>
          <a:xfrm>
            <a:off x="4323585" y="3848527"/>
            <a:ext cx="220243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A36DF0D-D252-4872-805B-2B89915B8477}"/>
              </a:ext>
            </a:extLst>
          </p:cNvPr>
          <p:cNvSpPr/>
          <p:nvPr/>
        </p:nvSpPr>
        <p:spPr>
          <a:xfrm>
            <a:off x="6849909" y="1834336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F16C18-B025-431E-B09A-99A3A05C355E}"/>
              </a:ext>
            </a:extLst>
          </p:cNvPr>
          <p:cNvSpPr/>
          <p:nvPr/>
        </p:nvSpPr>
        <p:spPr>
          <a:xfrm>
            <a:off x="8699202" y="3238875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BB066C-1D36-45D0-9DA6-C893288040DF}"/>
              </a:ext>
            </a:extLst>
          </p:cNvPr>
          <p:cNvSpPr/>
          <p:nvPr/>
        </p:nvSpPr>
        <p:spPr>
          <a:xfrm>
            <a:off x="9556337" y="3943352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9B90DE-36CD-451D-B934-DBA046E59863}"/>
              </a:ext>
            </a:extLst>
          </p:cNvPr>
          <p:cNvSpPr/>
          <p:nvPr/>
        </p:nvSpPr>
        <p:spPr>
          <a:xfrm>
            <a:off x="6766337" y="4006016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6C78B1-F225-4CA4-A32C-3C578A919B64}"/>
              </a:ext>
            </a:extLst>
          </p:cNvPr>
          <p:cNvSpPr/>
          <p:nvPr/>
        </p:nvSpPr>
        <p:spPr>
          <a:xfrm>
            <a:off x="3607923" y="1976770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DCB5F4-B720-4B52-A7D5-DE9BD2E46C54}"/>
              </a:ext>
            </a:extLst>
          </p:cNvPr>
          <p:cNvSpPr/>
          <p:nvPr/>
        </p:nvSpPr>
        <p:spPr>
          <a:xfrm>
            <a:off x="532411" y="1834336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3E39EF-E15D-4CAE-9C70-0936E9E274EA}"/>
              </a:ext>
            </a:extLst>
          </p:cNvPr>
          <p:cNvSpPr/>
          <p:nvPr/>
        </p:nvSpPr>
        <p:spPr>
          <a:xfrm>
            <a:off x="3643425" y="4522070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0620BD-984D-4AB5-863C-8B43D4A13B9A}"/>
              </a:ext>
            </a:extLst>
          </p:cNvPr>
          <p:cNvCxnSpPr>
            <a:cxnSpLocks/>
          </p:cNvCxnSpPr>
          <p:nvPr/>
        </p:nvCxnSpPr>
        <p:spPr>
          <a:xfrm>
            <a:off x="270721" y="4086687"/>
            <a:ext cx="10364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530EC5-BCDC-462D-AD17-DE613618ECB7}"/>
              </a:ext>
            </a:extLst>
          </p:cNvPr>
          <p:cNvCxnSpPr>
            <a:cxnSpLocks/>
          </p:cNvCxnSpPr>
          <p:nvPr/>
        </p:nvCxnSpPr>
        <p:spPr>
          <a:xfrm>
            <a:off x="305569" y="3609519"/>
            <a:ext cx="10015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9A9F62-6345-4BF2-8AF1-BED77C3BA737}"/>
              </a:ext>
            </a:extLst>
          </p:cNvPr>
          <p:cNvCxnSpPr>
            <a:cxnSpLocks/>
          </p:cNvCxnSpPr>
          <p:nvPr/>
        </p:nvCxnSpPr>
        <p:spPr>
          <a:xfrm>
            <a:off x="270721" y="3085210"/>
            <a:ext cx="10364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F9F289-FFCB-4CA3-96B2-5154D02F9080}"/>
              </a:ext>
            </a:extLst>
          </p:cNvPr>
          <p:cNvCxnSpPr>
            <a:cxnSpLocks/>
          </p:cNvCxnSpPr>
          <p:nvPr/>
        </p:nvCxnSpPr>
        <p:spPr>
          <a:xfrm>
            <a:off x="270721" y="2721868"/>
            <a:ext cx="1036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37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2C65-26D7-48F4-9752-8B13A8F9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77" y="643648"/>
            <a:ext cx="9754445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3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9DDEF-8209-484A-AD74-663D45000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435290"/>
            <a:ext cx="7883404" cy="55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8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7F6DB0-2586-4E9B-A377-7D3B899A5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0" t="25850" r="27797" b="20600"/>
          <a:stretch/>
        </p:blipFill>
        <p:spPr>
          <a:xfrm>
            <a:off x="0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07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FE7FD-F057-4BEC-A4B0-E5155E73D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8"/>
          <a:stretch/>
        </p:blipFill>
        <p:spPr>
          <a:xfrm>
            <a:off x="-9043" y="980727"/>
            <a:ext cx="12201043" cy="587727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00BAC0-E7FD-42FA-A9CE-1ABBCAEE00CC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Machine </a:t>
            </a:r>
            <a:r>
              <a:rPr lang="en-ZA" b="1" dirty="0"/>
              <a:t>learning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1D34F3BA-3648-47C8-96AB-40B1B7C4F831}"/>
              </a:ext>
            </a:extLst>
          </p:cNvPr>
          <p:cNvSpPr txBox="1">
            <a:spLocks/>
          </p:cNvSpPr>
          <p:nvPr/>
        </p:nvSpPr>
        <p:spPr>
          <a:xfrm>
            <a:off x="191344" y="3220990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Deep </a:t>
            </a:r>
            <a:r>
              <a:rPr lang="en-ZA" b="1" dirty="0"/>
              <a:t>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94907-6169-4EA1-8363-85888D2BFADC}"/>
              </a:ext>
            </a:extLst>
          </p:cNvPr>
          <p:cNvSpPr/>
          <p:nvPr/>
        </p:nvSpPr>
        <p:spPr>
          <a:xfrm>
            <a:off x="3935760" y="3284984"/>
            <a:ext cx="4752528" cy="928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34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3B7FB-EB53-5A4F-A12E-4E242E895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65" y="994006"/>
            <a:ext cx="3766866" cy="242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14ECD-7887-B147-B4B2-6E42D3E0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512" y="1535112"/>
            <a:ext cx="2946400" cy="147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7F335-20D9-2949-AEFE-5DCAF78B2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025" y="3422881"/>
            <a:ext cx="2813050" cy="2411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72D54-C8B6-2149-AD26-F84F1CABA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739" y="3408592"/>
            <a:ext cx="3870250" cy="21770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E8554D-C0B7-234F-A506-623D98BB2F08}"/>
              </a:ext>
            </a:extLst>
          </p:cNvPr>
          <p:cNvSpPr/>
          <p:nvPr/>
        </p:nvSpPr>
        <p:spPr>
          <a:xfrm>
            <a:off x="1646685" y="614363"/>
            <a:ext cx="4572000" cy="54721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Brain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9D1AB7-4268-694D-AC4F-CFB3ED154111}"/>
              </a:ext>
            </a:extLst>
          </p:cNvPr>
          <p:cNvSpPr/>
          <p:nvPr/>
        </p:nvSpPr>
        <p:spPr>
          <a:xfrm>
            <a:off x="6702948" y="614363"/>
            <a:ext cx="4384152" cy="5472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Artificial Neural Network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2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097A1-2ECA-488C-B086-03D91D562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52" y="976040"/>
            <a:ext cx="9407048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03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479376" y="1441148"/>
            <a:ext cx="11233248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5DB6F-4ABC-4CCA-9C55-A93ACB2D5663}"/>
              </a:ext>
            </a:extLst>
          </p:cNvPr>
          <p:cNvSpPr/>
          <p:nvPr/>
        </p:nvSpPr>
        <p:spPr>
          <a:xfrm>
            <a:off x="479376" y="1921737"/>
            <a:ext cx="1944216" cy="39604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ZA" sz="3600" dirty="0"/>
              <a:t>The</a:t>
            </a:r>
          </a:p>
          <a:p>
            <a:r>
              <a:rPr lang="en-ZA" sz="3600" dirty="0"/>
              <a:t>Lions</a:t>
            </a:r>
          </a:p>
          <a:p>
            <a:r>
              <a:rPr lang="en-ZA" sz="3600" dirty="0"/>
              <a:t>will</a:t>
            </a:r>
          </a:p>
          <a:p>
            <a:r>
              <a:rPr lang="en-ZA" sz="3600" dirty="0"/>
              <a:t>win</a:t>
            </a:r>
          </a:p>
          <a:p>
            <a:r>
              <a:rPr lang="en-ZA" sz="3600" dirty="0"/>
              <a:t>the </a:t>
            </a:r>
          </a:p>
          <a:p>
            <a:r>
              <a:rPr lang="en-ZA" sz="3600" dirty="0"/>
              <a:t>tri</a:t>
            </a:r>
          </a:p>
          <a:p>
            <a:r>
              <a:rPr lang="en-ZA" sz="3600" dirty="0"/>
              <a:t>nations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55750E-FBCA-4551-93C8-DF92D96F1C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2611150"/>
            <a:ext cx="3168352" cy="159826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E8725D-87B5-4FC6-94F4-E91D974FC8D4}"/>
              </a:ext>
            </a:extLst>
          </p:cNvPr>
          <p:cNvSpPr/>
          <p:nvPr/>
        </p:nvSpPr>
        <p:spPr>
          <a:xfrm>
            <a:off x="2499808" y="3349887"/>
            <a:ext cx="864096" cy="432048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41C1A5-0F43-4602-ABF8-AAC7AE5468E7}"/>
              </a:ext>
            </a:extLst>
          </p:cNvPr>
          <p:cNvSpPr/>
          <p:nvPr/>
        </p:nvSpPr>
        <p:spPr>
          <a:xfrm>
            <a:off x="6538665" y="3394467"/>
            <a:ext cx="864096" cy="432048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6F2BD4-17B9-4FEB-95D7-312D066ED914}"/>
              </a:ext>
            </a:extLst>
          </p:cNvPr>
          <p:cNvSpPr/>
          <p:nvPr/>
        </p:nvSpPr>
        <p:spPr>
          <a:xfrm>
            <a:off x="7676906" y="1921737"/>
            <a:ext cx="3459653" cy="39604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ZA" sz="3600" dirty="0"/>
              <a:t>(0.12,0.23,0.56)</a:t>
            </a:r>
          </a:p>
          <a:p>
            <a:r>
              <a:rPr lang="en-ZA" sz="3600" dirty="0"/>
              <a:t>(0.24,0.65,0.72)</a:t>
            </a:r>
          </a:p>
          <a:p>
            <a:r>
              <a:rPr lang="en-ZA" sz="3600" dirty="0"/>
              <a:t>(0.38,0.42,0.12)</a:t>
            </a:r>
          </a:p>
          <a:p>
            <a:r>
              <a:rPr lang="en-ZA" sz="3600" dirty="0"/>
              <a:t>(0.57,0.01,0.02)</a:t>
            </a:r>
          </a:p>
          <a:p>
            <a:r>
              <a:rPr lang="en-ZA" sz="3600" dirty="0"/>
              <a:t>(0.53,0.68,0.91)</a:t>
            </a:r>
          </a:p>
          <a:p>
            <a:r>
              <a:rPr lang="en-ZA" sz="3600" dirty="0"/>
              <a:t>(0.11,0.27,0.45)</a:t>
            </a:r>
          </a:p>
          <a:p>
            <a:r>
              <a:rPr lang="en-ZA" sz="3600" dirty="0"/>
              <a:t>(0.01,0.05,0.62)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0980A-FACA-4FAF-AA2E-F180ECCBB9F9}"/>
              </a:ext>
            </a:extLst>
          </p:cNvPr>
          <p:cNvSpPr txBox="1"/>
          <p:nvPr/>
        </p:nvSpPr>
        <p:spPr>
          <a:xfrm>
            <a:off x="8616280" y="1336962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200" dirty="0"/>
              <a:t>vector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381E74-1B91-45AF-8EFA-632839D88CFE}"/>
              </a:ext>
            </a:extLst>
          </p:cNvPr>
          <p:cNvSpPr txBox="1"/>
          <p:nvPr/>
        </p:nvSpPr>
        <p:spPr>
          <a:xfrm>
            <a:off x="691321" y="1304006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200" dirty="0"/>
              <a:t>word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D3A0E-EF36-491A-93FC-911E1302595D}"/>
              </a:ext>
            </a:extLst>
          </p:cNvPr>
          <p:cNvSpPr/>
          <p:nvPr/>
        </p:nvSpPr>
        <p:spPr>
          <a:xfrm>
            <a:off x="7704663" y="5877272"/>
            <a:ext cx="3459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000" dirty="0">
                <a:latin typeface="-apple-system"/>
              </a:rPr>
              <a:t>Markov Chains</a:t>
            </a:r>
            <a:endParaRPr lang="en-ZA" sz="4000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D2AE40A9-043A-4131-9C9D-894F510198A1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>
                <a:solidFill>
                  <a:schemeClr val="accent6">
                    <a:lumMod val="50000"/>
                  </a:schemeClr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337125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35AE-5AAF-EB4D-8AAF-9A76EF0A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 is represented as matrix of numbers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F7FE9-2C0F-F14D-92F6-BE1D99875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96" y="1985769"/>
            <a:ext cx="4116917" cy="4065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04467-0386-074F-A38B-54DAAD474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49" y="3256213"/>
            <a:ext cx="2023944" cy="15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6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479376" y="1441148"/>
            <a:ext cx="11233248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6916F-B95A-431D-B710-9C34176F9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387"/>
            <a:ext cx="12192000" cy="4269225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75AFFEC7-4FA6-42A0-8711-3456B13F0BC4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>
                <a:solidFill>
                  <a:schemeClr val="accent6">
                    <a:lumMod val="50000"/>
                  </a:schemeClr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5404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852493-336C-4266-A55B-A0F9D99AE05E}"/>
              </a:ext>
            </a:extLst>
          </p:cNvPr>
          <p:cNvSpPr/>
          <p:nvPr/>
        </p:nvSpPr>
        <p:spPr>
          <a:xfrm>
            <a:off x="3647728" y="6295759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https://github.com/anvaka/word2vec-graph</a:t>
            </a:r>
            <a:r>
              <a:rPr lang="en-ZA" dirty="0"/>
              <a:t> </a:t>
            </a:r>
          </a:p>
        </p:txBody>
      </p:sp>
      <p:pic>
        <p:nvPicPr>
          <p:cNvPr id="2" name="lstmvis">
            <a:hlinkClick r:id="" action="ppaction://media"/>
            <a:extLst>
              <a:ext uri="{FF2B5EF4-FFF2-40B4-BE49-F238E27FC236}">
                <a16:creationId xmlns:a16="http://schemas.microsoft.com/office/drawing/2014/main" id="{01D445AF-8C43-432E-9011-E9B7A9C65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8748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1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2C18C3-0A69-4975-82E2-8F78A66876AE}"/>
              </a:ext>
            </a:extLst>
          </p:cNvPr>
          <p:cNvSpPr/>
          <p:nvPr/>
        </p:nvSpPr>
        <p:spPr>
          <a:xfrm>
            <a:off x="4079776" y="72905"/>
            <a:ext cx="648072" cy="64807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CE06E-616E-41AC-90FA-44784809950D}"/>
              </a:ext>
            </a:extLst>
          </p:cNvPr>
          <p:cNvSpPr/>
          <p:nvPr/>
        </p:nvSpPr>
        <p:spPr>
          <a:xfrm>
            <a:off x="4982898" y="72905"/>
            <a:ext cx="648072" cy="64807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CB42DE-1BB2-4290-A704-318A686739AC}"/>
              </a:ext>
            </a:extLst>
          </p:cNvPr>
          <p:cNvSpPr/>
          <p:nvPr/>
        </p:nvSpPr>
        <p:spPr>
          <a:xfrm>
            <a:off x="7392144" y="72905"/>
            <a:ext cx="648072" cy="64807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DC9A07-BC9D-41E8-93D4-E4A6337F8D50}"/>
              </a:ext>
            </a:extLst>
          </p:cNvPr>
          <p:cNvSpPr/>
          <p:nvPr/>
        </p:nvSpPr>
        <p:spPr>
          <a:xfrm>
            <a:off x="4921146" y="1441148"/>
            <a:ext cx="2110958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2CB30-CA73-4B4D-A3D8-1A9FE5C6950D}"/>
              </a:ext>
            </a:extLst>
          </p:cNvPr>
          <p:cNvSpPr/>
          <p:nvPr/>
        </p:nvSpPr>
        <p:spPr>
          <a:xfrm>
            <a:off x="6598862" y="1441148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CF16C-6336-4C98-B0DF-4E35172A6BC7}"/>
              </a:ext>
            </a:extLst>
          </p:cNvPr>
          <p:cNvSpPr/>
          <p:nvPr/>
        </p:nvSpPr>
        <p:spPr>
          <a:xfrm>
            <a:off x="5354388" y="1449266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20B4C5-DE61-439D-B2A4-CE7E6F066502}"/>
              </a:ext>
            </a:extLst>
          </p:cNvPr>
          <p:cNvSpPr/>
          <p:nvPr/>
        </p:nvSpPr>
        <p:spPr>
          <a:xfrm>
            <a:off x="4921146" y="1441148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50131-628C-4AC4-8602-FFFE57D720BF}"/>
              </a:ext>
            </a:extLst>
          </p:cNvPr>
          <p:cNvSpPr/>
          <p:nvPr/>
        </p:nvSpPr>
        <p:spPr>
          <a:xfrm>
            <a:off x="4956954" y="2708920"/>
            <a:ext cx="2110958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704722-9991-4844-B96F-FDC574EADCA5}"/>
              </a:ext>
            </a:extLst>
          </p:cNvPr>
          <p:cNvSpPr/>
          <p:nvPr/>
        </p:nvSpPr>
        <p:spPr>
          <a:xfrm>
            <a:off x="6634670" y="2708920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06C81-DEE5-45CA-9E14-5880E2158294}"/>
              </a:ext>
            </a:extLst>
          </p:cNvPr>
          <p:cNvSpPr/>
          <p:nvPr/>
        </p:nvSpPr>
        <p:spPr>
          <a:xfrm>
            <a:off x="5390196" y="2708920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24F4F9-85DF-4C61-84C7-6145E4B4E332}"/>
              </a:ext>
            </a:extLst>
          </p:cNvPr>
          <p:cNvSpPr/>
          <p:nvPr/>
        </p:nvSpPr>
        <p:spPr>
          <a:xfrm>
            <a:off x="4956954" y="2708920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D98498-2037-4298-9EC3-D1DD95E93E75}"/>
              </a:ext>
            </a:extLst>
          </p:cNvPr>
          <p:cNvSpPr/>
          <p:nvPr/>
        </p:nvSpPr>
        <p:spPr>
          <a:xfrm>
            <a:off x="4824508" y="3594293"/>
            <a:ext cx="2388592" cy="79208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Averaging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B54A57-600A-4E45-9404-C61FC3FCDA2B}"/>
              </a:ext>
            </a:extLst>
          </p:cNvPr>
          <p:cNvSpPr/>
          <p:nvPr/>
        </p:nvSpPr>
        <p:spPr>
          <a:xfrm>
            <a:off x="2762100" y="4941168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Word vector x</a:t>
            </a:r>
            <a:r>
              <a:rPr lang="en-ZA" baseline="-250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E7C419-DA3D-41FC-9E3F-404821F28F7D}"/>
              </a:ext>
            </a:extLst>
          </p:cNvPr>
          <p:cNvSpPr/>
          <p:nvPr/>
        </p:nvSpPr>
        <p:spPr>
          <a:xfrm>
            <a:off x="4487106" y="4941168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5961E7-4BCF-412A-8DC9-61274FE85E50}"/>
              </a:ext>
            </a:extLst>
          </p:cNvPr>
          <p:cNvSpPr/>
          <p:nvPr/>
        </p:nvSpPr>
        <p:spPr>
          <a:xfrm>
            <a:off x="8081847" y="4950721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Word vector x</a:t>
            </a:r>
            <a:r>
              <a:rPr lang="en-ZA" baseline="-25000" dirty="0"/>
              <a:t>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31DDE-CD5B-4311-AF5D-088FE12EAE06}"/>
              </a:ext>
            </a:extLst>
          </p:cNvPr>
          <p:cNvSpPr/>
          <p:nvPr/>
        </p:nvSpPr>
        <p:spPr>
          <a:xfrm>
            <a:off x="2495600" y="6114602"/>
            <a:ext cx="6745644" cy="4898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Document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873167-D1B7-4D63-92A5-FCBC1695C165}"/>
              </a:ext>
            </a:extLst>
          </p:cNvPr>
          <p:cNvCxnSpPr/>
          <p:nvPr/>
        </p:nvCxnSpPr>
        <p:spPr>
          <a:xfrm flipV="1">
            <a:off x="3287688" y="5598793"/>
            <a:ext cx="0" cy="494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A5330E-9F7B-4DC5-B04D-EA51E293EB57}"/>
              </a:ext>
            </a:extLst>
          </p:cNvPr>
          <p:cNvCxnSpPr/>
          <p:nvPr/>
        </p:nvCxnSpPr>
        <p:spPr>
          <a:xfrm flipV="1">
            <a:off x="5087888" y="5589240"/>
            <a:ext cx="0" cy="5253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5338AF-EAE4-475E-9D0B-FC0EBE6ECA5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668677" y="5598793"/>
            <a:ext cx="0" cy="494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936A0E-F5D0-4A28-86F0-D2555C92B8A1}"/>
              </a:ext>
            </a:extLst>
          </p:cNvPr>
          <p:cNvCxnSpPr>
            <a:stCxn id="20" idx="0"/>
            <a:endCxn id="5" idx="5"/>
          </p:cNvCxnSpPr>
          <p:nvPr/>
        </p:nvCxnSpPr>
        <p:spPr>
          <a:xfrm flipH="1" flipV="1">
            <a:off x="6863299" y="4270382"/>
            <a:ext cx="1805378" cy="680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7DC52-4FE6-417E-932A-2EA718221389}"/>
              </a:ext>
            </a:extLst>
          </p:cNvPr>
          <p:cNvCxnSpPr>
            <a:stCxn id="18" idx="0"/>
            <a:endCxn id="5" idx="2"/>
          </p:cNvCxnSpPr>
          <p:nvPr/>
        </p:nvCxnSpPr>
        <p:spPr>
          <a:xfrm flipV="1">
            <a:off x="3348930" y="3990337"/>
            <a:ext cx="1475578" cy="950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1E9552-D89F-4B5C-850F-2412D9158C55}"/>
              </a:ext>
            </a:extLst>
          </p:cNvPr>
          <p:cNvCxnSpPr>
            <a:cxnSpLocks/>
            <a:stCxn id="19" idx="0"/>
            <a:endCxn id="5" idx="4"/>
          </p:cNvCxnSpPr>
          <p:nvPr/>
        </p:nvCxnSpPr>
        <p:spPr>
          <a:xfrm flipV="1">
            <a:off x="5073936" y="4386381"/>
            <a:ext cx="944868" cy="554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DBD8E2-DE43-424D-A0BA-D12848C34E0E}"/>
              </a:ext>
            </a:extLst>
          </p:cNvPr>
          <p:cNvCxnSpPr>
            <a:stCxn id="5" idx="0"/>
            <a:endCxn id="13" idx="2"/>
          </p:cNvCxnSpPr>
          <p:nvPr/>
        </p:nvCxnSpPr>
        <p:spPr>
          <a:xfrm flipH="1" flipV="1">
            <a:off x="6012433" y="3112596"/>
            <a:ext cx="6371" cy="481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53B31C-C93B-4AB6-8431-908CBB26C668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159897" y="1852942"/>
            <a:ext cx="13678" cy="85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D7D21D-928D-4864-B2C9-11D770EB851A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159896" y="1852942"/>
            <a:ext cx="411113" cy="83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3497B8-7AF0-4EF8-A74C-FB58FA88A884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>
          <a:xfrm flipH="1" flipV="1">
            <a:off x="5571009" y="1852942"/>
            <a:ext cx="35808" cy="85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2D45E7-FF38-4D62-8655-92E4AB4A0347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H="1" flipV="1">
            <a:off x="5137767" y="1844824"/>
            <a:ext cx="46905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D945DB-101E-47DF-B178-9A93AB366AC3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flipV="1">
            <a:off x="5173575" y="1844824"/>
            <a:ext cx="1641908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E2779CB-6C9B-4F80-8BB0-58A5C6FDBD74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H="1" flipV="1">
            <a:off x="6815483" y="1844824"/>
            <a:ext cx="35808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9E72C4-4C1F-4F2A-BB70-C878F43A9242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flipH="1" flipV="1">
            <a:off x="5571009" y="1852942"/>
            <a:ext cx="1280282" cy="85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B0B93C3-C619-44EE-9484-E5FD798E2DB0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H="1" flipV="1">
            <a:off x="5137767" y="1844824"/>
            <a:ext cx="1713524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D35572-0C92-4FCD-8281-D905EA179FAC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6851291" y="626069"/>
            <a:ext cx="635761" cy="8150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6BB4C05-DC09-4018-96D5-4CDD2EBB277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5571009" y="626069"/>
            <a:ext cx="1916043" cy="806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64A24F9-4F13-43B1-A5C2-D681CE29BA27}"/>
              </a:ext>
            </a:extLst>
          </p:cNvPr>
          <p:cNvCxnSpPr>
            <a:cxnSpLocks/>
            <a:stCxn id="12" idx="0"/>
            <a:endCxn id="8" idx="3"/>
          </p:cNvCxnSpPr>
          <p:nvPr/>
        </p:nvCxnSpPr>
        <p:spPr>
          <a:xfrm flipV="1">
            <a:off x="5137767" y="626069"/>
            <a:ext cx="2349285" cy="8150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0C8B0C-4C73-4472-AF66-C0FD56D56240}"/>
              </a:ext>
            </a:extLst>
          </p:cNvPr>
          <p:cNvCxnSpPr>
            <a:cxnSpLocks/>
            <a:stCxn id="12" idx="0"/>
            <a:endCxn id="2" idx="4"/>
          </p:cNvCxnSpPr>
          <p:nvPr/>
        </p:nvCxnSpPr>
        <p:spPr>
          <a:xfrm flipH="1" flipV="1">
            <a:off x="4403812" y="720977"/>
            <a:ext cx="733955" cy="7201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5A107A-8C93-42FA-B354-B241F0FC304D}"/>
              </a:ext>
            </a:extLst>
          </p:cNvPr>
          <p:cNvCxnSpPr>
            <a:cxnSpLocks/>
            <a:stCxn id="12" idx="0"/>
            <a:endCxn id="6" idx="4"/>
          </p:cNvCxnSpPr>
          <p:nvPr/>
        </p:nvCxnSpPr>
        <p:spPr>
          <a:xfrm flipV="1">
            <a:off x="5137767" y="720977"/>
            <a:ext cx="169167" cy="72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4D391-AA7C-4444-A049-A2EAA91ADB87}"/>
              </a:ext>
            </a:extLst>
          </p:cNvPr>
          <p:cNvCxnSpPr>
            <a:cxnSpLocks/>
            <a:stCxn id="12" idx="0"/>
            <a:endCxn id="6" idx="4"/>
          </p:cNvCxnSpPr>
          <p:nvPr/>
        </p:nvCxnSpPr>
        <p:spPr>
          <a:xfrm flipV="1">
            <a:off x="5137767" y="720977"/>
            <a:ext cx="169167" cy="7201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C76B716-5862-4240-8C54-5124D33C7419}"/>
              </a:ext>
            </a:extLst>
          </p:cNvPr>
          <p:cNvSpPr/>
          <p:nvPr/>
        </p:nvSpPr>
        <p:spPr>
          <a:xfrm>
            <a:off x="5823438" y="309840"/>
            <a:ext cx="186483" cy="1742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933392E-37CA-4720-B169-4F277D4DA0B5}"/>
              </a:ext>
            </a:extLst>
          </p:cNvPr>
          <p:cNvSpPr/>
          <p:nvPr/>
        </p:nvSpPr>
        <p:spPr>
          <a:xfrm>
            <a:off x="6357111" y="309840"/>
            <a:ext cx="186483" cy="1742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26A01CC-E707-44ED-8613-A8BC775872D2}"/>
              </a:ext>
            </a:extLst>
          </p:cNvPr>
          <p:cNvSpPr/>
          <p:nvPr/>
        </p:nvSpPr>
        <p:spPr>
          <a:xfrm>
            <a:off x="6899553" y="309840"/>
            <a:ext cx="186483" cy="1742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CDB50B9-B7F1-4758-A9D5-D407D8A28361}"/>
              </a:ext>
            </a:extLst>
          </p:cNvPr>
          <p:cNvSpPr/>
          <p:nvPr/>
        </p:nvSpPr>
        <p:spPr>
          <a:xfrm>
            <a:off x="5967992" y="1590093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B99AB37-C473-4395-ADB6-A226DCAC24FC}"/>
              </a:ext>
            </a:extLst>
          </p:cNvPr>
          <p:cNvSpPr/>
          <p:nvPr/>
        </p:nvSpPr>
        <p:spPr>
          <a:xfrm>
            <a:off x="6170060" y="1590093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B3A6179-1811-47BF-9D96-4ACB6B947A9F}"/>
              </a:ext>
            </a:extLst>
          </p:cNvPr>
          <p:cNvSpPr/>
          <p:nvPr/>
        </p:nvSpPr>
        <p:spPr>
          <a:xfrm>
            <a:off x="6372128" y="1590093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60C8C85-FBE7-4B54-B3E6-476F4D52CDCD}"/>
              </a:ext>
            </a:extLst>
          </p:cNvPr>
          <p:cNvSpPr/>
          <p:nvPr/>
        </p:nvSpPr>
        <p:spPr>
          <a:xfrm>
            <a:off x="5917180" y="2857865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E14A7B5-2024-407A-9C4D-C61F541A5FE8}"/>
              </a:ext>
            </a:extLst>
          </p:cNvPr>
          <p:cNvSpPr/>
          <p:nvPr/>
        </p:nvSpPr>
        <p:spPr>
          <a:xfrm>
            <a:off x="6185240" y="2857865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F37E1E-0972-4485-ACBB-DE8A8F364002}"/>
              </a:ext>
            </a:extLst>
          </p:cNvPr>
          <p:cNvSpPr/>
          <p:nvPr/>
        </p:nvSpPr>
        <p:spPr>
          <a:xfrm>
            <a:off x="6465870" y="2857865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5F861B7-B22F-463C-8503-4C64ACF1190E}"/>
              </a:ext>
            </a:extLst>
          </p:cNvPr>
          <p:cNvSpPr/>
          <p:nvPr/>
        </p:nvSpPr>
        <p:spPr>
          <a:xfrm>
            <a:off x="6160475" y="5265741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4DC722F-6345-4199-A934-DEC8500B358A}"/>
              </a:ext>
            </a:extLst>
          </p:cNvPr>
          <p:cNvSpPr/>
          <p:nvPr/>
        </p:nvSpPr>
        <p:spPr>
          <a:xfrm>
            <a:off x="6862952" y="5263579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3DEA98-ED31-4F5B-8D68-3F66D2602C0B}"/>
              </a:ext>
            </a:extLst>
          </p:cNvPr>
          <p:cNvSpPr/>
          <p:nvPr/>
        </p:nvSpPr>
        <p:spPr>
          <a:xfrm>
            <a:off x="7515097" y="5234474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F40D7F4-0C4F-4BD7-8AF3-2690E2D3DF4B}"/>
              </a:ext>
            </a:extLst>
          </p:cNvPr>
          <p:cNvSpPr txBox="1"/>
          <p:nvPr/>
        </p:nvSpPr>
        <p:spPr>
          <a:xfrm>
            <a:off x="1885691" y="25350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Documents classes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1EF893F-31BC-4916-BF27-914E1268D423}"/>
              </a:ext>
            </a:extLst>
          </p:cNvPr>
          <p:cNvSpPr txBox="1"/>
          <p:nvPr/>
        </p:nvSpPr>
        <p:spPr>
          <a:xfrm>
            <a:off x="2565601" y="141321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err="1"/>
              <a:t>Softmax</a:t>
            </a:r>
            <a:endParaRPr lang="en-ZA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36C3F3-66EE-4939-8964-4A1940ABBBBC}"/>
              </a:ext>
            </a:extLst>
          </p:cNvPr>
          <p:cNvSpPr txBox="1"/>
          <p:nvPr/>
        </p:nvSpPr>
        <p:spPr>
          <a:xfrm>
            <a:off x="1929506" y="2682997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Hidden linear layer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927AEA7-2892-4863-A7EB-2601B38AC9A8}"/>
              </a:ext>
            </a:extLst>
          </p:cNvPr>
          <p:cNvSpPr txBox="1"/>
          <p:nvPr/>
        </p:nvSpPr>
        <p:spPr>
          <a:xfrm>
            <a:off x="468096" y="504752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Documents vector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E29712A-8E18-467D-94DC-99E21D1B001D}"/>
              </a:ext>
            </a:extLst>
          </p:cNvPr>
          <p:cNvSpPr/>
          <p:nvPr/>
        </p:nvSpPr>
        <p:spPr>
          <a:xfrm>
            <a:off x="4481592" y="4925955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Word vector x</a:t>
            </a:r>
            <a:r>
              <a:rPr lang="en-ZA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3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5" grpId="0" animBg="1"/>
      <p:bldP spid="18" grpId="0" animBg="1"/>
      <p:bldP spid="19" grpId="0" animBg="1"/>
      <p:bldP spid="20" grpId="0" animBg="1"/>
      <p:bldP spid="79" grpId="0" animBg="1"/>
      <p:bldP spid="80" grpId="0" animBg="1"/>
      <p:bldP spid="81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03" grpId="0"/>
      <p:bldP spid="104" grpId="0"/>
      <p:bldP spid="105" grpId="0"/>
      <p:bldP spid="106" grpId="0"/>
      <p:bldP spid="10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0C18E-B3D5-45F3-B40E-232CFE96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692"/>
            <a:ext cx="12062714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41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6B4E9-0897-432D-88FC-564E5F4FD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333500"/>
            <a:ext cx="9239250" cy="419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FF31C3-C9E9-43FB-854F-F16762E53135}"/>
              </a:ext>
            </a:extLst>
          </p:cNvPr>
          <p:cNvSpPr/>
          <p:nvPr/>
        </p:nvSpPr>
        <p:spPr>
          <a:xfrm>
            <a:off x="4631496" y="6093296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/>
              <a:t>https://juggernaut.rs/demo/</a:t>
            </a:r>
          </a:p>
        </p:txBody>
      </p:sp>
    </p:spTree>
    <p:extLst>
      <p:ext uri="{BB962C8B-B14F-4D97-AF65-F5344CB8AC3E}">
        <p14:creationId xmlns:p14="http://schemas.microsoft.com/office/powerpoint/2010/main" val="307237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FB542-65FD-465F-A727-119C7AA25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23" t="22700" r="15744" b="34250"/>
          <a:stretch/>
        </p:blipFill>
        <p:spPr>
          <a:xfrm>
            <a:off x="48206" y="620688"/>
            <a:ext cx="1209558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27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8586DC-5B0D-4F02-89DD-C5512243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" t="24921" r="1570" b="16199"/>
          <a:stretch/>
        </p:blipFill>
        <p:spPr>
          <a:xfrm>
            <a:off x="1649" y="1388998"/>
            <a:ext cx="12190351" cy="4080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852493-336C-4266-A55B-A0F9D99AE05E}"/>
              </a:ext>
            </a:extLst>
          </p:cNvPr>
          <p:cNvSpPr/>
          <p:nvPr/>
        </p:nvSpPr>
        <p:spPr>
          <a:xfrm>
            <a:off x="4439816" y="6058199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4"/>
              </a:rPr>
              <a:t>http://lstm.seas.harvard.edu</a:t>
            </a:r>
            <a:r>
              <a:rPr lang="en-Z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0730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89F0C8-13C3-4E6D-99A9-EF9A6486ADE7}"/>
              </a:ext>
            </a:extLst>
          </p:cNvPr>
          <p:cNvSpPr/>
          <p:nvPr/>
        </p:nvSpPr>
        <p:spPr>
          <a:xfrm>
            <a:off x="4112906" y="612465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http://lstm.seas.harvard.edu</a:t>
            </a:r>
            <a:r>
              <a:rPr lang="en-ZA" dirty="0"/>
              <a:t> </a:t>
            </a:r>
          </a:p>
        </p:txBody>
      </p:sp>
      <p:pic>
        <p:nvPicPr>
          <p:cNvPr id="5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92945A3D-C39D-4DE8-A2FC-FDFFEC5BD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00050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7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E710C-A763-4DD8-9412-92ED85FD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53" y="0"/>
            <a:ext cx="5360425" cy="62538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E4DD3C-F01A-453D-80B7-56D23ED1D42E}"/>
              </a:ext>
            </a:extLst>
          </p:cNvPr>
          <p:cNvSpPr/>
          <p:nvPr/>
        </p:nvSpPr>
        <p:spPr>
          <a:xfrm>
            <a:off x="2998944" y="6061854"/>
            <a:ext cx="5461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/>
              <a:t>https://aka.ms/sarcasm</a:t>
            </a:r>
          </a:p>
        </p:txBody>
      </p:sp>
    </p:spTree>
    <p:extLst>
      <p:ext uri="{BB962C8B-B14F-4D97-AF65-F5344CB8AC3E}">
        <p14:creationId xmlns:p14="http://schemas.microsoft.com/office/powerpoint/2010/main" val="2313636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NLP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Machine learning</a:t>
            </a:r>
          </a:p>
          <a:p>
            <a:r>
              <a:rPr lang="en-ZA" dirty="0"/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Detecting Sarcasm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71227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iro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878911"/>
            <a:ext cx="11058382" cy="597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9D6147BE-8D3B-4F26-A4A0-32EF4779AAD7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Irony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48785-E502-418F-883E-5C10B0DAF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03" y="0"/>
            <a:ext cx="3718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8854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8CB8B-C4BE-471A-9965-4094D44C0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10" y="0"/>
            <a:ext cx="441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7053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FF352-6802-4C10-8A8B-A80EFEBCAC2C}"/>
              </a:ext>
            </a:extLst>
          </p:cNvPr>
          <p:cNvSpPr/>
          <p:nvPr/>
        </p:nvSpPr>
        <p:spPr>
          <a:xfrm>
            <a:off x="839416" y="1121487"/>
            <a:ext cx="90716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Greek: ‘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sarkasmós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’: ‘to tear flesh with teeth’</a:t>
            </a:r>
          </a:p>
          <a:p>
            <a:endParaRPr lang="en-ZA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Sanskrit: ‘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vakrokti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’: ‘a twisted (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vakra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utterance (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ukti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)’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2C4F71-0ED4-4519-A5F3-49B163B35B1E}"/>
              </a:ext>
            </a:extLst>
          </p:cNvPr>
          <p:cNvSpPr txBox="1">
            <a:spLocks/>
          </p:cNvSpPr>
          <p:nvPr/>
        </p:nvSpPr>
        <p:spPr>
          <a:xfrm>
            <a:off x="1055440" y="4294962"/>
            <a:ext cx="7777532" cy="196453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sz="6600" b="1" i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Sarcasm</a:t>
            </a:r>
            <a:r>
              <a:rPr lang="en-US" sz="405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405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ZA" sz="4800" i="1" dirty="0">
                <a:latin typeface="Arial" charset="0"/>
              </a:rPr>
              <a:t>a negative form of rhetoric in which neutral or pleasant sounding words are used to make harsh criticisms.</a:t>
            </a:r>
            <a:endParaRPr lang="en-US" sz="4050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62135A12-3326-49B7-80A5-5B4F5667E373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Sarcasm</a:t>
            </a:r>
          </a:p>
        </p:txBody>
      </p:sp>
    </p:spTree>
    <p:extLst>
      <p:ext uri="{BB962C8B-B14F-4D97-AF65-F5344CB8AC3E}">
        <p14:creationId xmlns:p14="http://schemas.microsoft.com/office/powerpoint/2010/main" val="110061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0ED004-AB98-4069-96AE-788F06967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52936"/>
            <a:ext cx="12165523" cy="1504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0046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53005-4FDB-4D7A-AB33-55B126E5E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4" y="94320"/>
            <a:ext cx="12143016" cy="6669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90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Introduction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NLP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Machine learning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8558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72AEE-0C65-4DD1-9A05-04CA9BB0E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10772" r="8657" b="38014"/>
          <a:stretch/>
        </p:blipFill>
        <p:spPr>
          <a:xfrm>
            <a:off x="27216" y="1196752"/>
            <a:ext cx="12144672" cy="40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81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4B13C-FB22-4EB4-84DA-2C8A3C22D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30578" r="2826" b="30578"/>
          <a:stretch/>
        </p:blipFill>
        <p:spPr>
          <a:xfrm>
            <a:off x="875419" y="2420888"/>
            <a:ext cx="1044116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84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6D4F-6E61-437D-87A4-C760CB04F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47" y="0"/>
            <a:ext cx="6913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19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DEC1B1-DE42-4752-97BA-19B46C3F542A}"/>
              </a:ext>
            </a:extLst>
          </p:cNvPr>
          <p:cNvSpPr/>
          <p:nvPr/>
        </p:nvSpPr>
        <p:spPr>
          <a:xfrm>
            <a:off x="2913076" y="5320780"/>
            <a:ext cx="6365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3600" dirty="0"/>
              <a:t>Artificial emotional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D65D45-FD21-40EC-818E-7B2A5105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7" y="1690687"/>
            <a:ext cx="34766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50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BA8082-7E1C-429C-AF43-3DCDCCB64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0" t="42424" r="6884" b="11936"/>
          <a:stretch/>
        </p:blipFill>
        <p:spPr>
          <a:xfrm>
            <a:off x="127354" y="1678779"/>
            <a:ext cx="11929901" cy="38384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64E636-5B03-4BFF-8626-4A3C8FED3DBF}"/>
              </a:ext>
            </a:extLst>
          </p:cNvPr>
          <p:cNvSpPr/>
          <p:nvPr/>
        </p:nvSpPr>
        <p:spPr>
          <a:xfrm>
            <a:off x="2230573" y="175592"/>
            <a:ext cx="72180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Training each </a:t>
            </a:r>
            <a:r>
              <a:rPr lang="en-ZA" sz="44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emoji</a:t>
            </a:r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millions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BD669-46D4-4A9D-8C3F-20848CA6C989}"/>
              </a:ext>
            </a:extLst>
          </p:cNvPr>
          <p:cNvSpPr/>
          <p:nvPr/>
        </p:nvSpPr>
        <p:spPr>
          <a:xfrm>
            <a:off x="2765582" y="5764818"/>
            <a:ext cx="53190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55 Billion </a:t>
            </a:r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1.6 Billion</a:t>
            </a:r>
            <a:endParaRPr lang="en-ZA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96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AEF52-E88F-4EC0-81C8-500A35AF9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152"/>
            <a:ext cx="12192000" cy="29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34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AEF52-E88F-4EC0-81C8-500A35AF9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7" r="71585"/>
          <a:stretch/>
        </p:blipFill>
        <p:spPr>
          <a:xfrm>
            <a:off x="191344" y="344067"/>
            <a:ext cx="11676752" cy="651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77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AD089-B65B-44E1-8EC3-0E7F5284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8194"/>
            <a:ext cx="6005471" cy="68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74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7C5583-9B49-4CCA-AFFC-35996698B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6" t="29436" r="43503" b="39177"/>
          <a:stretch/>
        </p:blipFill>
        <p:spPr>
          <a:xfrm>
            <a:off x="479376" y="0"/>
            <a:ext cx="11390588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3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95A488-C783-4F6E-842E-5183ACE7A036}"/>
              </a:ext>
            </a:extLst>
          </p:cNvPr>
          <p:cNvSpPr/>
          <p:nvPr/>
        </p:nvSpPr>
        <p:spPr>
          <a:xfrm>
            <a:off x="2349822" y="5960142"/>
            <a:ext cx="71078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5400" u="sng" dirty="0">
                <a:solidFill>
                  <a:srgbClr val="0366D6"/>
                </a:solidFill>
                <a:latin typeface="-apple-system"/>
                <a:hlinkClick r:id="rId3"/>
              </a:rPr>
              <a:t>http://deepmoji.mit.edu</a:t>
            </a:r>
            <a:endParaRPr lang="en-ZA" sz="5400" u="sng" dirty="0">
              <a:solidFill>
                <a:srgbClr val="0366D6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F10DA-9C22-4A56-B0FC-583D8F2AEF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6"/>
          <a:stretch/>
        </p:blipFill>
        <p:spPr>
          <a:xfrm>
            <a:off x="1260230" y="1435674"/>
            <a:ext cx="9671538" cy="39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0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F6249-6D36-4869-85EC-3EBD4E46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2" y="0"/>
            <a:ext cx="10084668" cy="68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4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n listening to a cell phone and holding a cane&#10;&#10;">
            <a:extLst>
              <a:ext uri="{FF2B5EF4-FFF2-40B4-BE49-F238E27FC236}">
                <a16:creationId xmlns:a16="http://schemas.microsoft.com/office/drawing/2014/main" id="{2E6BBB79-2610-4F0A-A531-113506326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9" b="26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2F2B2F-5437-4C35-B43E-32D43EA4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http://seeingai.com</a:t>
            </a:r>
          </a:p>
        </p:txBody>
      </p:sp>
    </p:spTree>
    <p:extLst>
      <p:ext uri="{BB962C8B-B14F-4D97-AF65-F5344CB8AC3E}">
        <p14:creationId xmlns:p14="http://schemas.microsoft.com/office/powerpoint/2010/main" val="95831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rtana emotions">
            <a:extLst>
              <a:ext uri="{FF2B5EF4-FFF2-40B4-BE49-F238E27FC236}">
                <a16:creationId xmlns:a16="http://schemas.microsoft.com/office/drawing/2014/main" id="{D429007D-F564-4063-B35C-BE2E0C9FAC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6" t="3832" r="15386" b="30979"/>
          <a:stretch/>
        </p:blipFill>
        <p:spPr>
          <a:xfrm>
            <a:off x="1653680" y="1298623"/>
            <a:ext cx="8884640" cy="486668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75C06249-85FC-491A-B1E8-AAFEE840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760" y="692696"/>
            <a:ext cx="3844080" cy="730909"/>
          </a:xfrm>
        </p:spPr>
        <p:txBody>
          <a:bodyPr/>
          <a:lstStyle/>
          <a:p>
            <a:pPr>
              <a:spcAft>
                <a:spcPts val="441"/>
              </a:spcAft>
            </a:pPr>
            <a:r>
              <a:rPr lang="en-US" sz="3970" dirty="0"/>
              <a:t>Cortana emotions</a:t>
            </a:r>
            <a:endParaRPr lang="en-US" sz="3970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702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636-5B03-4BFF-8626-4A3C8FED3DBF}"/>
              </a:ext>
            </a:extLst>
          </p:cNvPr>
          <p:cNvSpPr/>
          <p:nvPr/>
        </p:nvSpPr>
        <p:spPr>
          <a:xfrm>
            <a:off x="4403869" y="0"/>
            <a:ext cx="29770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88E0A96E-94B2-478E-9AE9-8E435A4CD6D2}"/>
              </a:ext>
            </a:extLst>
          </p:cNvPr>
          <p:cNvSpPr txBox="1">
            <a:spLocks/>
          </p:cNvSpPr>
          <p:nvPr/>
        </p:nvSpPr>
        <p:spPr>
          <a:xfrm>
            <a:off x="1329942" y="20430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9A996-73DF-4436-84E9-80BFC4067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29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4C230C-93FF-49FC-BD82-362D2AC0CB52}"/>
              </a:ext>
            </a:extLst>
          </p:cNvPr>
          <p:cNvSpPr/>
          <p:nvPr/>
        </p:nvSpPr>
        <p:spPr>
          <a:xfrm>
            <a:off x="0" y="6036402"/>
            <a:ext cx="3159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ZA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rorypreddy</a:t>
            </a:r>
            <a:endParaRPr lang="en-ZA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97F5FFF-A876-4BCA-8130-C4377EE755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18672" y="6381328"/>
            <a:ext cx="1854342" cy="394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B93DC0-3B9D-4068-978E-6E8F754DF931}"/>
              </a:ext>
            </a:extLst>
          </p:cNvPr>
          <p:cNvSpPr/>
          <p:nvPr/>
        </p:nvSpPr>
        <p:spPr>
          <a:xfrm>
            <a:off x="3459328" y="6013415"/>
            <a:ext cx="5461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/>
              <a:t>https://aka.ms/sarcasm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EF8852-1134-4D64-A9DD-49986D546D83}"/>
              </a:ext>
            </a:extLst>
          </p:cNvPr>
          <p:cNvSpPr/>
          <p:nvPr/>
        </p:nvSpPr>
        <p:spPr>
          <a:xfrm>
            <a:off x="2207568" y="483603"/>
            <a:ext cx="7776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Thank you</a:t>
            </a:r>
            <a:endParaRPr lang="en-ZA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506FD-D6B3-4439-A974-89C81772A4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10101" r="10259" b="9050"/>
          <a:stretch/>
        </p:blipFill>
        <p:spPr>
          <a:xfrm>
            <a:off x="3891376" y="1466609"/>
            <a:ext cx="4597656" cy="46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2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68A0A-E7BB-43D4-AEF7-B0637245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821" y="310201"/>
            <a:ext cx="4644355" cy="62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4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62AAB5-6E12-4024-9C11-C646F211B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0" t="20601" r="16378" b="30050"/>
          <a:stretch/>
        </p:blipFill>
        <p:spPr>
          <a:xfrm>
            <a:off x="-15487" y="476672"/>
            <a:ext cx="12078958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0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47219-B6FD-40BE-A799-E3B7D4F67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61" y="0"/>
            <a:ext cx="11368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919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f9c201e8-cf79-423f-bf73-dcb9a717c31d&quot;,&quot;TimeStamp&quot;:&quot;2019-03-18T12:04:54.2788853+02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C15AA1A4-C66F-4822-B38C-FF1130BC392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563</Words>
  <Application>Microsoft Office PowerPoint</Application>
  <PresentationFormat>Widescreen</PresentationFormat>
  <Paragraphs>244</Paragraphs>
  <Slides>63</Slides>
  <Notes>63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  <vt:variant>
        <vt:lpstr>Custom Shows</vt:lpstr>
      </vt:variant>
      <vt:variant>
        <vt:i4>1</vt:i4>
      </vt:variant>
    </vt:vector>
  </HeadingPairs>
  <TitlesOfParts>
    <vt:vector size="72" baseType="lpstr">
      <vt:lpstr>-apple-system</vt:lpstr>
      <vt:lpstr>Arial</vt:lpstr>
      <vt:lpstr>Calibri</vt:lpstr>
      <vt:lpstr>Calibri Light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is represented as matrix of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http://seeingai.com</vt:lpstr>
      <vt:lpstr>Cortana emotions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Rory Preddy</dc:creator>
  <cp:lastModifiedBy>Rory Preddy</cp:lastModifiedBy>
  <cp:revision>27</cp:revision>
  <dcterms:created xsi:type="dcterms:W3CDTF">2019-02-07T07:46:08Z</dcterms:created>
  <dcterms:modified xsi:type="dcterms:W3CDTF">2019-09-17T11:24:49Z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ropreddy@microsoft.com</vt:lpwstr>
  </property>
  <property fmtid="{D5CDD505-2E9C-101B-9397-08002B2CF9AE}" pid="5" name="MSIP_Label_f42aa342-8706-4288-bd11-ebb85995028c_SetDate">
    <vt:lpwstr>2019-02-07T07:46:14.5703817Z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0b3c9af7-9cb1-49fa-a6fa-93f312439113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